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58" r:id="rId7"/>
    <p:sldId id="259" r:id="rId8"/>
    <p:sldId id="262" r:id="rId9"/>
    <p:sldId id="263" r:id="rId10"/>
    <p:sldId id="267" r:id="rId11"/>
    <p:sldId id="268" r:id="rId12"/>
    <p:sldId id="269" r:id="rId13"/>
    <p:sldId id="270" r:id="rId14"/>
    <p:sldId id="271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512" userDrawn="1">
          <p15:clr>
            <a:srgbClr val="A4A3A4"/>
          </p15:clr>
        </p15:guide>
        <p15:guide id="5" orient="horz" pos="216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orient="horz" pos="6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404040"/>
    <a:srgbClr val="CE295E"/>
    <a:srgbClr val="A6A6A6"/>
    <a:srgbClr val="F2F2F2"/>
    <a:srgbClr val="BFBFBF"/>
    <a:srgbClr val="E37777"/>
    <a:srgbClr val="64A4CA"/>
    <a:srgbClr val="66C5F3"/>
    <a:srgbClr val="F2C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216" y="680"/>
      </p:cViewPr>
      <p:guideLst>
        <p:guide orient="horz" pos="2424"/>
        <p:guide pos="3840"/>
        <p:guide pos="192"/>
        <p:guide pos="7512"/>
        <p:guide orient="horz" pos="216"/>
        <p:guide orient="horz" pos="4032"/>
        <p:guide orient="horz" pos="6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5DE61D-30EF-4C9B-8D44-E691F32398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68B3DF-723E-432F-969B-97B388C9E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EDC24-AEF3-4156-91F4-FB474A5F24DB}" type="datetimeFigureOut">
              <a:rPr lang="en-US" smtClean="0"/>
              <a:t>5/23/19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9C936-9EF8-46A3-B2D4-DE8362A54E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7898E-02B9-4C24-8F47-60A833CD36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3B91B-56FA-44FF-A036-17B4166BAD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503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023A0-2B54-4E79-AA20-143385AB9A6C}" type="datetimeFigureOut">
              <a:rPr lang="en-US" smtClean="0"/>
              <a:t>5/23/19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DEA9-6F4F-4540-9E5D-C6F39079A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5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256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069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165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44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38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76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32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947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23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107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33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DEA9-6F4F-4540-9E5D-C6F39079AF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02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B0AA9-8E90-484A-ADD9-31AA1A53D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8E9EE-6889-428D-B6A1-8BAC3E3F5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1D2A5-6CD9-436C-958A-CC73AA34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56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58F3-6311-4BBF-9C0A-1ADA7A27E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18"/>
            <a:ext cx="10515600" cy="498598"/>
          </a:xfrm>
        </p:spPr>
        <p:txBody>
          <a:bodyPr lIns="0" tIns="0" rIns="0" bIns="0" anchor="t">
            <a:spAutoFit/>
          </a:bodyPr>
          <a:lstStyle>
            <a:lvl1pPr algn="ctr">
              <a:defRPr sz="36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6F3C5-5D77-43F9-92A6-DE0777BBB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B4FB46-0511-4A20-A9DA-85B06B5DF611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83AD1-0683-4B68-832E-79E5AC88DF1C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2F141-1AB9-4751-90A0-65BD481D8563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4255E-A54B-4118-B827-E0382D3A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3619BB-9A09-40D9-A9F1-A026ABABCFBF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06B9428-3B49-42EA-ACD3-FF049EF21512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069E56F-ACCE-4A35-B24D-58EA37E4CEA1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465AED1-A4C5-416C-90F3-39CC10CEEAF1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11431DD-99C5-48BB-92EB-730E9F76D556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382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7129C65-954E-43EB-9F6A-C97D1F58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3187" y="6509710"/>
            <a:ext cx="1561696" cy="276999"/>
          </a:xfrm>
        </p:spPr>
        <p:txBody>
          <a:bodyPr>
            <a:sp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9F7F1-EEC7-46BD-A1BF-A84E2080AB06}"/>
              </a:ext>
            </a:extLst>
          </p:cNvPr>
          <p:cNvSpPr/>
          <p:nvPr userDrawn="1"/>
        </p:nvSpPr>
        <p:spPr>
          <a:xfrm>
            <a:off x="0" y="6511448"/>
            <a:ext cx="10263189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97E84-B24C-45E1-B5E2-2055DC460E2B}"/>
              </a:ext>
            </a:extLst>
          </p:cNvPr>
          <p:cNvSpPr/>
          <p:nvPr userDrawn="1"/>
        </p:nvSpPr>
        <p:spPr>
          <a:xfrm>
            <a:off x="11620500" y="525817"/>
            <a:ext cx="571500" cy="49244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86CD30-C1F7-4F1C-A2BE-296375984BEE}"/>
              </a:ext>
            </a:extLst>
          </p:cNvPr>
          <p:cNvSpPr/>
          <p:nvPr userDrawn="1"/>
        </p:nvSpPr>
        <p:spPr>
          <a:xfrm>
            <a:off x="11824884" y="6511448"/>
            <a:ext cx="367116" cy="273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BA262D7-A96F-4408-8F02-4886014B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FD50806-BABF-4915-9689-3B9956D1C75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309FA6-F672-455E-955D-B63C2E15B767}"/>
              </a:ext>
            </a:extLst>
          </p:cNvPr>
          <p:cNvGrpSpPr/>
          <p:nvPr userDrawn="1"/>
        </p:nvGrpSpPr>
        <p:grpSpPr>
          <a:xfrm>
            <a:off x="334126" y="6577411"/>
            <a:ext cx="1084573" cy="141598"/>
            <a:chOff x="334126" y="6490192"/>
            <a:chExt cx="1084573" cy="1415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4FEBCF0-94B1-404B-8C9F-2DCA574C8B2D}"/>
                </a:ext>
              </a:extLst>
            </p:cNvPr>
            <p:cNvSpPr/>
            <p:nvPr/>
          </p:nvSpPr>
          <p:spPr>
            <a:xfrm rot="18900000" flipH="1">
              <a:off x="33412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rgbClr val="CE2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76D0EC6-9588-45EE-90D4-6E4C69D39683}"/>
                </a:ext>
              </a:extLst>
            </p:cNvPr>
            <p:cNvSpPr/>
            <p:nvPr/>
          </p:nvSpPr>
          <p:spPr>
            <a:xfrm rot="18900000" flipH="1">
              <a:off x="64845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87DA7BA-10C8-4993-9A03-3A5333A3916C}"/>
                </a:ext>
              </a:extLst>
            </p:cNvPr>
            <p:cNvSpPr/>
            <p:nvPr/>
          </p:nvSpPr>
          <p:spPr>
            <a:xfrm rot="18900000" flipH="1">
              <a:off x="962776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9BB0092-77B4-406B-A737-5C223E99A5A5}"/>
                </a:ext>
              </a:extLst>
            </p:cNvPr>
            <p:cNvSpPr/>
            <p:nvPr/>
          </p:nvSpPr>
          <p:spPr>
            <a:xfrm rot="18900000" flipH="1">
              <a:off x="1277101" y="6490192"/>
              <a:ext cx="141598" cy="141598"/>
            </a:xfrm>
            <a:prstGeom prst="roundRect">
              <a:avLst>
                <a:gd name="adj" fmla="val 1108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1381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784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59117-0F16-48ED-9718-C5D0984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745ED-7A57-4683-810C-5E5003926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5B1BF-AD50-4239-805D-33B3AEE52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79871-3CD6-4A1B-A275-2552C7EBC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Your Logo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81636-41B2-41A0-9EEE-E0104F888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50806-BABF-4915-9689-3B9956D1C7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3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 of a city. ">
            <a:extLst>
              <a:ext uri="{FF2B5EF4-FFF2-40B4-BE49-F238E27FC236}">
                <a16:creationId xmlns:a16="http://schemas.microsoft.com/office/drawing/2014/main" id="{8C9681D9-380A-4EAF-91DB-E07432FF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70207C-E81D-4E79-9654-07E51237B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9999285" y="328273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966781" y="417666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111C5-A78D-479B-8C31-7C75D5475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0470" y="297509"/>
            <a:ext cx="11471060" cy="6262983"/>
          </a:xfrm>
          <a:prstGeom prst="rect">
            <a:avLst/>
          </a:prstGeom>
          <a:noFill/>
          <a:ln>
            <a:solidFill>
              <a:srgbClr val="CE2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07CD1A-2477-48CA-8693-2133EA1C3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167698" y="1224091"/>
            <a:ext cx="3856603" cy="4409819"/>
            <a:chOff x="4167698" y="1500698"/>
            <a:chExt cx="3856603" cy="440981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85D1319-7BD4-47DE-B3DF-55B655BB34C4}"/>
                </a:ext>
              </a:extLst>
            </p:cNvPr>
            <p:cNvSpPr/>
            <p:nvPr/>
          </p:nvSpPr>
          <p:spPr>
            <a:xfrm rot="18900000">
              <a:off x="4167698" y="1500698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A6B26EE-CB0C-4C1C-981C-B7972827533E}"/>
                </a:ext>
              </a:extLst>
            </p:cNvPr>
            <p:cNvSpPr/>
            <p:nvPr/>
          </p:nvSpPr>
          <p:spPr>
            <a:xfrm rot="18900000">
              <a:off x="4167699" y="2053915"/>
              <a:ext cx="3856602" cy="3856602"/>
            </a:xfrm>
            <a:prstGeom prst="roundRect">
              <a:avLst>
                <a:gd name="adj" fmla="val 11080"/>
              </a:avLst>
            </a:prstGeom>
            <a:solidFill>
              <a:srgbClr val="CE295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3304191" y="3248221"/>
            <a:ext cx="558361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Exploratory Data Analysis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4457E54-1FC4-4040-9DF5-1D27FD6BB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-6742765" y="-1434593"/>
            <a:ext cx="3681702" cy="3681702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1FF3AA5-65B8-4250-9FA5-E730BA5D9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93942" y="5808574"/>
            <a:ext cx="2293258" cy="1049426"/>
          </a:xfrm>
          <a:custGeom>
            <a:avLst/>
            <a:gdLst>
              <a:gd name="connsiteX0" fmla="*/ 1146629 w 2293258"/>
              <a:gd name="connsiteY0" fmla="*/ 0 h 1049426"/>
              <a:gd name="connsiteX1" fmla="*/ 1312564 w 2293258"/>
              <a:gd name="connsiteY1" fmla="*/ 68733 h 1049426"/>
              <a:gd name="connsiteX2" fmla="*/ 2293258 w 2293258"/>
              <a:gd name="connsiteY2" fmla="*/ 1049426 h 1049426"/>
              <a:gd name="connsiteX3" fmla="*/ 0 w 2293258"/>
              <a:gd name="connsiteY3" fmla="*/ 1049426 h 1049426"/>
              <a:gd name="connsiteX4" fmla="*/ 980694 w 2293258"/>
              <a:gd name="connsiteY4" fmla="*/ 68733 h 1049426"/>
              <a:gd name="connsiteX5" fmla="*/ 1146629 w 2293258"/>
              <a:gd name="connsiteY5" fmla="*/ 0 h 104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3258" h="1049426">
                <a:moveTo>
                  <a:pt x="1146629" y="0"/>
                </a:moveTo>
                <a:cubicBezTo>
                  <a:pt x="1206686" y="0"/>
                  <a:pt x="1266742" y="22911"/>
                  <a:pt x="1312564" y="68733"/>
                </a:cubicBezTo>
                <a:lnTo>
                  <a:pt x="2293258" y="1049426"/>
                </a:lnTo>
                <a:lnTo>
                  <a:pt x="0" y="1049426"/>
                </a:lnTo>
                <a:lnTo>
                  <a:pt x="980694" y="68733"/>
                </a:lnTo>
                <a:cubicBezTo>
                  <a:pt x="1026516" y="22911"/>
                  <a:pt x="1086572" y="0"/>
                  <a:pt x="1146629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CCD400-5AC0-46BA-AF0D-532EA062D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2739184" cy="2840643"/>
          </a:xfrm>
          <a:custGeom>
            <a:avLst/>
            <a:gdLst>
              <a:gd name="connsiteX0" fmla="*/ 0 w 2739184"/>
              <a:gd name="connsiteY0" fmla="*/ 0 h 2840643"/>
              <a:gd name="connsiteX1" fmla="*/ 2501897 w 2739184"/>
              <a:gd name="connsiteY1" fmla="*/ 0 h 2840643"/>
              <a:gd name="connsiteX2" fmla="*/ 2619703 w 2739184"/>
              <a:gd name="connsiteY2" fmla="*/ 117806 h 2840643"/>
              <a:gd name="connsiteX3" fmla="*/ 2619703 w 2739184"/>
              <a:gd name="connsiteY3" fmla="*/ 694710 h 2840643"/>
              <a:gd name="connsiteX4" fmla="*/ 593251 w 2739184"/>
              <a:gd name="connsiteY4" fmla="*/ 2721162 h 2840643"/>
              <a:gd name="connsiteX5" fmla="*/ 16347 w 2739184"/>
              <a:gd name="connsiteY5" fmla="*/ 2721162 h 2840643"/>
              <a:gd name="connsiteX6" fmla="*/ 0 w 2739184"/>
              <a:gd name="connsiteY6" fmla="*/ 2704815 h 2840643"/>
              <a:gd name="connsiteX7" fmla="*/ 0 w 2739184"/>
              <a:gd name="connsiteY7" fmla="*/ 0 h 284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9184" h="2840643">
                <a:moveTo>
                  <a:pt x="0" y="0"/>
                </a:moveTo>
                <a:lnTo>
                  <a:pt x="2501897" y="0"/>
                </a:lnTo>
                <a:lnTo>
                  <a:pt x="2619703" y="117806"/>
                </a:lnTo>
                <a:cubicBezTo>
                  <a:pt x="2779011" y="277113"/>
                  <a:pt x="2779011" y="535403"/>
                  <a:pt x="2619703" y="694710"/>
                </a:cubicBezTo>
                <a:lnTo>
                  <a:pt x="593251" y="2721162"/>
                </a:lnTo>
                <a:cubicBezTo>
                  <a:pt x="433944" y="2880470"/>
                  <a:pt x="175654" y="2880470"/>
                  <a:pt x="16347" y="2721162"/>
                </a:cubicBezTo>
                <a:lnTo>
                  <a:pt x="0" y="270481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20D1C37-27ED-4160-AE67-E6F23CD58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4402676-0293-7549-B571-AB36AD99F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341" y="2011407"/>
            <a:ext cx="3914113" cy="120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40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B61B-BB92-4768-AFBB-C2D3F208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5BE32-A5E1-45B4-BD01-9003A5E2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6D8AC4E-04DF-0F45-9515-8BBE2E76B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300" y="6273800"/>
            <a:ext cx="1905000" cy="58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BEEEB7-6B48-0141-9E5D-9A88CE40107A}"/>
              </a:ext>
            </a:extLst>
          </p:cNvPr>
          <p:cNvSpPr txBox="1"/>
          <p:nvPr/>
        </p:nvSpPr>
        <p:spPr>
          <a:xfrm>
            <a:off x="838200" y="1651000"/>
            <a:ext cx="10515600" cy="419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Import all data to a MySQL database.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Study the tables and construct a workable dataset and taking notes: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Read the dataset and understand what it is talking about.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have common topics for each table pair: University, Class, Feedback.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However, we also have data coming from 2 different environments with no coherence among them.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Find data commonalities between each schema relations.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Clean and combine them by data source first, i.e. combine </a:t>
            </a:r>
            <a:r>
              <a:rPr lang="en-US" dirty="0" err="1"/>
              <a:t>mongoDB</a:t>
            </a:r>
            <a:r>
              <a:rPr lang="en-US" dirty="0"/>
              <a:t> collections together </a:t>
            </a:r>
            <a:br>
              <a:rPr lang="en-US" dirty="0"/>
            </a:br>
            <a:r>
              <a:rPr lang="en-US" dirty="0"/>
              <a:t>and the same for SQL, then explore commonalities between these 2 big entities if possible.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dataset that has the clean data and group data by University, by Class </a:t>
            </a:r>
            <a:br>
              <a:rPr lang="en-US" dirty="0"/>
            </a:br>
            <a:r>
              <a:rPr lang="en-US" dirty="0"/>
              <a:t>and conduct analysis on the table attributes.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594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B61B-BB92-4768-AFBB-C2D3F208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5BE32-A5E1-45B4-BD01-9003A5E2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6D8AC4E-04DF-0F45-9515-8BBE2E76B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300" y="6273800"/>
            <a:ext cx="1905000" cy="58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BEEEB7-6B48-0141-9E5D-9A88CE40107A}"/>
              </a:ext>
            </a:extLst>
          </p:cNvPr>
          <p:cNvSpPr txBox="1"/>
          <p:nvPr/>
        </p:nvSpPr>
        <p:spPr>
          <a:xfrm>
            <a:off x="838200" y="1651000"/>
            <a:ext cx="10515600" cy="4191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dirty="0"/>
              <a:t>					</a:t>
            </a:r>
          </a:p>
          <a:p>
            <a:r>
              <a:rPr lang="en-US" dirty="0"/>
              <a:t>					Combined the SQL tables together and the same for </a:t>
            </a:r>
            <a:r>
              <a:rPr lang="en-US" dirty="0" err="1"/>
              <a:t>mongoDB</a:t>
            </a:r>
            <a:br>
              <a:rPr lang="en-US" dirty="0"/>
            </a:br>
            <a:r>
              <a:rPr lang="en-US" dirty="0"/>
              <a:t>					to preserve the homogenous nature of the original datasets.</a:t>
            </a:r>
          </a:p>
          <a:p>
            <a:endParaRPr lang="en-US" dirty="0"/>
          </a:p>
          <a:p>
            <a:r>
              <a:rPr lang="en-US" dirty="0"/>
              <a:t>					Created views that combine those data sources.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			Created a master table with the important data to </a:t>
            </a:r>
          </a:p>
          <a:p>
            <a:r>
              <a:rPr lang="en-US" dirty="0"/>
              <a:t>					conduct analysis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			All SQL code is exported to a dump file.</a:t>
            </a:r>
          </a:p>
          <a:p>
            <a:r>
              <a:rPr lang="en-US" dirty="0"/>
              <a:t>					</a:t>
            </a:r>
          </a:p>
          <a:p>
            <a:r>
              <a:rPr lang="en-US" dirty="0"/>
              <a:t>				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89284-170A-D24C-A512-CA623B19A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70050"/>
            <a:ext cx="41148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63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9681D9-380A-4EAF-91DB-E07432FF9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0" y="1"/>
            <a:ext cx="6096000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564789-A474-46BE-A2F2-4F27C6E39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000" y="0"/>
            <a:ext cx="6096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5D1319-7BD4-47DE-B3DF-55B655BB3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4167699" y="1500699"/>
            <a:ext cx="3856602" cy="3856602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D3AC05-2DFE-4FEA-BD0F-67495472A283}"/>
              </a:ext>
            </a:extLst>
          </p:cNvPr>
          <p:cNvSpPr txBox="1"/>
          <p:nvPr/>
        </p:nvSpPr>
        <p:spPr>
          <a:xfrm>
            <a:off x="4443963" y="2274840"/>
            <a:ext cx="3304076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pic>
        <p:nvPicPr>
          <p:cNvPr id="11" name="Picture 10" descr="This image is an icon reading &quot;24Slides.&quot;">
            <a:extLst>
              <a:ext uri="{FF2B5EF4-FFF2-40B4-BE49-F238E27FC236}">
                <a16:creationId xmlns:a16="http://schemas.microsoft.com/office/drawing/2014/main" id="{2EDE650A-484A-4B1F-81B3-5F644EC5CD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90" t="44951" r="29720" b="44305"/>
          <a:stretch/>
        </p:blipFill>
        <p:spPr>
          <a:xfrm>
            <a:off x="5471887" y="4806358"/>
            <a:ext cx="1248228" cy="39543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2C300DA-4EC9-46EA-916D-25BEDAE0F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3681074" y="4409266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DED9FB-5603-488F-827B-05F43B91C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5424287" y="621132"/>
            <a:ext cx="1343428" cy="1343428"/>
          </a:xfrm>
          <a:prstGeom prst="roundRect">
            <a:avLst>
              <a:gd name="adj" fmla="val 11080"/>
            </a:avLst>
          </a:prstGeom>
          <a:solidFill>
            <a:srgbClr val="CE295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AA70618-CDC0-4C13-8EE9-54ABCDEC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99988" y="5809950"/>
            <a:ext cx="2096100" cy="1048050"/>
          </a:xfrm>
          <a:custGeom>
            <a:avLst/>
            <a:gdLst>
              <a:gd name="connsiteX0" fmla="*/ 1048050 w 2096100"/>
              <a:gd name="connsiteY0" fmla="*/ 0 h 1048050"/>
              <a:gd name="connsiteX1" fmla="*/ 1172234 w 2096100"/>
              <a:gd name="connsiteY1" fmla="*/ 51439 h 1048050"/>
              <a:gd name="connsiteX2" fmla="*/ 2044661 w 2096100"/>
              <a:gd name="connsiteY2" fmla="*/ 923866 h 1048050"/>
              <a:gd name="connsiteX3" fmla="*/ 2096100 w 2096100"/>
              <a:gd name="connsiteY3" fmla="*/ 1048050 h 1048050"/>
              <a:gd name="connsiteX4" fmla="*/ 0 w 2096100"/>
              <a:gd name="connsiteY4" fmla="*/ 1048050 h 1048050"/>
              <a:gd name="connsiteX5" fmla="*/ 51439 w 2096100"/>
              <a:gd name="connsiteY5" fmla="*/ 923866 h 1048050"/>
              <a:gd name="connsiteX6" fmla="*/ 923866 w 2096100"/>
              <a:gd name="connsiteY6" fmla="*/ 51439 h 1048050"/>
              <a:gd name="connsiteX7" fmla="*/ 1048050 w 2096100"/>
              <a:gd name="connsiteY7" fmla="*/ 0 h 10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6100" h="1048050">
                <a:moveTo>
                  <a:pt x="1048050" y="0"/>
                </a:moveTo>
                <a:cubicBezTo>
                  <a:pt x="1092996" y="0"/>
                  <a:pt x="1137942" y="17146"/>
                  <a:pt x="1172234" y="51439"/>
                </a:cubicBezTo>
                <a:lnTo>
                  <a:pt x="2044661" y="923866"/>
                </a:lnTo>
                <a:cubicBezTo>
                  <a:pt x="2078954" y="958158"/>
                  <a:pt x="2096100" y="1003104"/>
                  <a:pt x="2096100" y="1048050"/>
                </a:cubicBezTo>
                <a:lnTo>
                  <a:pt x="0" y="1048050"/>
                </a:lnTo>
                <a:cubicBezTo>
                  <a:pt x="0" y="1003104"/>
                  <a:pt x="17147" y="958158"/>
                  <a:pt x="51439" y="923866"/>
                </a:cubicBezTo>
                <a:lnTo>
                  <a:pt x="923866" y="51439"/>
                </a:lnTo>
                <a:cubicBezTo>
                  <a:pt x="958159" y="17146"/>
                  <a:pt x="1003104" y="0"/>
                  <a:pt x="104805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46C762C-2601-4280-8833-726D27D8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</p:spTree>
    <p:extLst>
      <p:ext uri="{BB962C8B-B14F-4D97-AF65-F5344CB8AC3E}">
        <p14:creationId xmlns:p14="http://schemas.microsoft.com/office/powerpoint/2010/main" val="686076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27B1B3A-4567-4AE9-A7C9-FA9D5A1F3929}"/>
              </a:ext>
            </a:extLst>
          </p:cNvPr>
          <p:cNvSpPr/>
          <p:nvPr/>
        </p:nvSpPr>
        <p:spPr>
          <a:xfrm>
            <a:off x="1584886" y="1411956"/>
            <a:ext cx="3952875" cy="49244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1600" dirty="0"/>
              <a:t>Interactive Table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2831E1-31DF-4125-9BCB-8937CAE54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42267" y="1460593"/>
            <a:ext cx="385764" cy="3857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3" name="Group 122" descr="This is an icon of a bar chart and a line chart. ">
            <a:extLst>
              <a:ext uri="{FF2B5EF4-FFF2-40B4-BE49-F238E27FC236}">
                <a16:creationId xmlns:a16="http://schemas.microsoft.com/office/drawing/2014/main" id="{08F666DF-6069-4309-98CB-67441794E384}"/>
              </a:ext>
            </a:extLst>
          </p:cNvPr>
          <p:cNvGrpSpPr/>
          <p:nvPr/>
        </p:nvGrpSpPr>
        <p:grpSpPr>
          <a:xfrm>
            <a:off x="1737022" y="1555348"/>
            <a:ext cx="196255" cy="196255"/>
            <a:chOff x="4319588" y="2492375"/>
            <a:chExt cx="287338" cy="287338"/>
          </a:xfrm>
          <a:solidFill>
            <a:srgbClr val="CE295E"/>
          </a:solidFill>
        </p:grpSpPr>
        <p:sp>
          <p:nvSpPr>
            <p:cNvPr id="124" name="Freeform 372">
              <a:extLst>
                <a:ext uri="{FF2B5EF4-FFF2-40B4-BE49-F238E27FC236}">
                  <a16:creationId xmlns:a16="http://schemas.microsoft.com/office/drawing/2014/main" id="{CC6C2715-550E-40A0-AB0F-10386CBA9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373">
              <a:extLst>
                <a:ext uri="{FF2B5EF4-FFF2-40B4-BE49-F238E27FC236}">
                  <a16:creationId xmlns:a16="http://schemas.microsoft.com/office/drawing/2014/main" id="{F7218EF6-60ED-4D4C-9831-CF6B6BB7D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8" name="Title 127">
            <a:extLst>
              <a:ext uri="{FF2B5EF4-FFF2-40B4-BE49-F238E27FC236}">
                <a16:creationId xmlns:a16="http://schemas.microsoft.com/office/drawing/2014/main" id="{212B4947-E6CD-467B-AF72-9BC942B53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696"/>
            <a:ext cx="10515600" cy="498598"/>
          </a:xfrm>
        </p:spPr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6B37FA8E-54BF-4AF0-BF0C-916033E8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609353"/>
            <a:ext cx="419100" cy="365125"/>
          </a:xfrm>
        </p:spPr>
        <p:txBody>
          <a:bodyPr/>
          <a:lstStyle/>
          <a:p>
            <a:fld id="{0FD50806-BABF-4915-9689-3B9956D1C75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0ADC5-6C06-6844-9571-0DCE2222C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72061"/>
            <a:ext cx="11963400" cy="28575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8364788-C028-8640-8F3A-3AB72EC8E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268525"/>
            <a:ext cx="1905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04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50DE9D8-FD82-4684-9ED8-826B4EC01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67018" y="308980"/>
            <a:ext cx="8473982" cy="711023"/>
          </a:xfrm>
          <a:prstGeom prst="roundRect">
            <a:avLst>
              <a:gd name="adj" fmla="val 50000"/>
            </a:avLst>
          </a:prstGeom>
          <a:solidFill>
            <a:srgbClr val="CE2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192"/>
            <a:ext cx="10515600" cy="498598"/>
          </a:xfrm>
        </p:spPr>
        <p:txBody>
          <a:bodyPr/>
          <a:lstStyle/>
          <a:p>
            <a:r>
              <a:rPr lang="en-US" dirty="0"/>
              <a:t>Features Correlation Heatmap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76851-FE21-4646-98F0-F5FC65E0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1" name="TextBox 47">
            <a:extLst>
              <a:ext uri="{FF2B5EF4-FFF2-40B4-BE49-F238E27FC236}">
                <a16:creationId xmlns:a16="http://schemas.microsoft.com/office/drawing/2014/main" id="{0ABCF938-7F69-41DA-A492-F98171623883}"/>
              </a:ext>
            </a:extLst>
          </p:cNvPr>
          <p:cNvSpPr txBox="1"/>
          <p:nvPr/>
        </p:nvSpPr>
        <p:spPr>
          <a:xfrm>
            <a:off x="5973593" y="1826258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amet, consectetur adipiscing elit. Pellentesque sit amet feugiat mi. </a:t>
            </a:r>
          </a:p>
        </p:txBody>
      </p:sp>
      <p:sp>
        <p:nvSpPr>
          <p:cNvPr id="63" name="TextBox 47">
            <a:extLst>
              <a:ext uri="{FF2B5EF4-FFF2-40B4-BE49-F238E27FC236}">
                <a16:creationId xmlns:a16="http://schemas.microsoft.com/office/drawing/2014/main" id="{939B7CC5-439E-403C-9383-8988F3AAD7AF}"/>
              </a:ext>
            </a:extLst>
          </p:cNvPr>
          <p:cNvSpPr txBox="1"/>
          <p:nvPr/>
        </p:nvSpPr>
        <p:spPr>
          <a:xfrm>
            <a:off x="5973593" y="3016339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amet, consectetur adipiscing elit. Pellentesque sit amet feugiat mi. </a:t>
            </a:r>
          </a:p>
        </p:txBody>
      </p:sp>
      <p:sp>
        <p:nvSpPr>
          <p:cNvPr id="65" name="TextBox 47">
            <a:extLst>
              <a:ext uri="{FF2B5EF4-FFF2-40B4-BE49-F238E27FC236}">
                <a16:creationId xmlns:a16="http://schemas.microsoft.com/office/drawing/2014/main" id="{BBF4A77D-999A-446C-A470-A09EABC1CB5F}"/>
              </a:ext>
            </a:extLst>
          </p:cNvPr>
          <p:cNvSpPr txBox="1"/>
          <p:nvPr/>
        </p:nvSpPr>
        <p:spPr>
          <a:xfrm>
            <a:off x="5973593" y="4206399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amet, consectetur adipiscing elit. Pellentesque sit amet feugiat mi. </a:t>
            </a:r>
          </a:p>
        </p:txBody>
      </p:sp>
      <p:sp>
        <p:nvSpPr>
          <p:cNvPr id="67" name="TextBox 47">
            <a:extLst>
              <a:ext uri="{FF2B5EF4-FFF2-40B4-BE49-F238E27FC236}">
                <a16:creationId xmlns:a16="http://schemas.microsoft.com/office/drawing/2014/main" id="{5CB8E5D9-5AB2-4AEE-973D-2AB9CE05AF2D}"/>
              </a:ext>
            </a:extLst>
          </p:cNvPr>
          <p:cNvSpPr txBox="1"/>
          <p:nvPr/>
        </p:nvSpPr>
        <p:spPr>
          <a:xfrm>
            <a:off x="5973593" y="5393965"/>
            <a:ext cx="398955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Lorem ipsum dolor sit amet, consectetur adipiscing elit. Pellentesque sit amet feugiat mi.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8E50CBF-C112-6E42-BC89-840355AA8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6268525"/>
            <a:ext cx="1905000" cy="58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5D9BCA-AADA-584C-95E7-12A3666E6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70"/>
          <a:stretch/>
        </p:blipFill>
        <p:spPr>
          <a:xfrm>
            <a:off x="2180454" y="1531425"/>
            <a:ext cx="7831091" cy="461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29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B643-7A91-4DF8-A7B1-B57A95B3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Correlogram of University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BCB248-2825-B64B-ADE4-2CF0AEB58F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9"/>
          <a:stretch/>
        </p:blipFill>
        <p:spPr>
          <a:xfrm>
            <a:off x="1651000" y="1320800"/>
            <a:ext cx="8890000" cy="48641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51DC2DB-4E49-8F41-8448-1BD4BBB64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268525"/>
            <a:ext cx="1905000" cy="584200"/>
          </a:xfrm>
          <a:prstGeom prst="rect">
            <a:avLst/>
          </a:prstGeom>
        </p:spPr>
      </p:pic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1FF597A8-3F59-E848-8A32-4D75774CF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7650" y="589475"/>
            <a:ext cx="419100" cy="365125"/>
          </a:xfrm>
        </p:spPr>
        <p:txBody>
          <a:bodyPr/>
          <a:lstStyle/>
          <a:p>
            <a:fld id="{0FD50806-BABF-4915-9689-3B9956D1C75C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D171CF6-60F6-0641-A198-B191894201B1}"/>
              </a:ext>
            </a:extLst>
          </p:cNvPr>
          <p:cNvCxnSpPr>
            <a:cxnSpLocks/>
          </p:cNvCxnSpPr>
          <p:nvPr/>
        </p:nvCxnSpPr>
        <p:spPr>
          <a:xfrm>
            <a:off x="6934200" y="2436681"/>
            <a:ext cx="292100" cy="1494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B545DCB-E492-F54F-A0E1-5A0BB9B5435D}"/>
              </a:ext>
            </a:extLst>
          </p:cNvPr>
          <p:cNvSpPr txBox="1"/>
          <p:nvPr/>
        </p:nvSpPr>
        <p:spPr>
          <a:xfrm>
            <a:off x="6261100" y="1459118"/>
            <a:ext cx="313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A fair correlation between Instructors Engagement and How students understand the concepts they’re explaining!!</a:t>
            </a:r>
          </a:p>
        </p:txBody>
      </p:sp>
    </p:spTree>
    <p:extLst>
      <p:ext uri="{BB962C8B-B14F-4D97-AF65-F5344CB8AC3E}">
        <p14:creationId xmlns:p14="http://schemas.microsoft.com/office/powerpoint/2010/main" val="4092421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19464-7408-4CB8-9C8D-6CAE84CA4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89828-C3DA-4597-BCE6-9ABD37A4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473A0FD-0576-413F-B773-3FD940B32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-1093206" y="4691650"/>
            <a:ext cx="1585044" cy="1585044"/>
          </a:xfrm>
          <a:prstGeom prst="roundRect">
            <a:avLst>
              <a:gd name="adj" fmla="val 11080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38485ACD-CA8B-FC42-8787-6018CB93E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76856"/>
            <a:ext cx="12192000" cy="30970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C45488-8CCA-1441-B776-CBA7B57F2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0" y="6268525"/>
            <a:ext cx="1905000" cy="5842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D22199-8D8B-EA44-821C-3C9790DAEA2D}"/>
              </a:ext>
            </a:extLst>
          </p:cNvPr>
          <p:cNvCxnSpPr/>
          <p:nvPr/>
        </p:nvCxnSpPr>
        <p:spPr>
          <a:xfrm>
            <a:off x="820112" y="3200400"/>
            <a:ext cx="297488" cy="977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3083554-583C-F249-A7D5-43F5058F6863}"/>
              </a:ext>
            </a:extLst>
          </p:cNvPr>
          <p:cNvSpPr txBox="1"/>
          <p:nvPr/>
        </p:nvSpPr>
        <p:spPr>
          <a:xfrm>
            <a:off x="838200" y="4178300"/>
            <a:ext cx="267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 ID and Class ID</a:t>
            </a:r>
          </a:p>
        </p:txBody>
      </p:sp>
    </p:spTree>
    <p:extLst>
      <p:ext uri="{BB962C8B-B14F-4D97-AF65-F5344CB8AC3E}">
        <p14:creationId xmlns:p14="http://schemas.microsoft.com/office/powerpoint/2010/main" val="14077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B61B-BB92-4768-AFBB-C2D3F208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5BE32-A5E1-45B4-BD01-9003A5E2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0819F-32D3-A34E-AE2C-F52EE1FD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0" y="1111638"/>
            <a:ext cx="12094600" cy="46347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D8AC4E-04DF-0F45-9515-8BBE2E76B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8300" y="6273800"/>
            <a:ext cx="1905000" cy="5842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0D7F30-8BBA-E348-8AD0-9CC737EB14B0}"/>
              </a:ext>
            </a:extLst>
          </p:cNvPr>
          <p:cNvCxnSpPr>
            <a:cxnSpLocks/>
          </p:cNvCxnSpPr>
          <p:nvPr/>
        </p:nvCxnSpPr>
        <p:spPr>
          <a:xfrm flipH="1" flipV="1">
            <a:off x="508000" y="5746362"/>
            <a:ext cx="457200" cy="5274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10B8B8B-6DE2-5840-B1AF-8BCB63ABA02E}"/>
              </a:ext>
            </a:extLst>
          </p:cNvPr>
          <p:cNvSpPr txBox="1"/>
          <p:nvPr/>
        </p:nvSpPr>
        <p:spPr>
          <a:xfrm>
            <a:off x="965200" y="6089134"/>
            <a:ext cx="267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 ID and Class ID</a:t>
            </a:r>
          </a:p>
        </p:txBody>
      </p:sp>
    </p:spTree>
    <p:extLst>
      <p:ext uri="{BB962C8B-B14F-4D97-AF65-F5344CB8AC3E}">
        <p14:creationId xmlns:p14="http://schemas.microsoft.com/office/powerpoint/2010/main" val="100671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5BE32-A5E1-45B4-BD01-9003A5E2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6D8AC4E-04DF-0F45-9515-8BBE2E76B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300" y="6273800"/>
            <a:ext cx="1905000" cy="58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40C1E7-46AA-7B42-B0C3-4D4DB1BE6E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611"/>
          <a:stretch/>
        </p:blipFill>
        <p:spPr>
          <a:xfrm>
            <a:off x="4000500" y="1885950"/>
            <a:ext cx="4191000" cy="1543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355367-F659-4E4A-98C8-E6716C6C2D9B}"/>
              </a:ext>
            </a:extLst>
          </p:cNvPr>
          <p:cNvSpPr txBox="1"/>
          <p:nvPr/>
        </p:nvSpPr>
        <p:spPr>
          <a:xfrm>
            <a:off x="1848147" y="4040445"/>
            <a:ext cx="890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The original plan was to do everything in python as shown on the whiteboard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A0E40E49-5317-FB40-8ACA-302AC02A70ED}"/>
              </a:ext>
            </a:extLst>
          </p:cNvPr>
          <p:cNvSpPr/>
          <p:nvPr/>
        </p:nvSpPr>
        <p:spPr>
          <a:xfrm rot="5400000">
            <a:off x="5610225" y="5287923"/>
            <a:ext cx="971550" cy="438150"/>
          </a:xfrm>
          <a:prstGeom prst="notched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038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5BE32-A5E1-45B4-BD01-9003A5E2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6D8AC4E-04DF-0F45-9515-8BBE2E76B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300" y="6273800"/>
            <a:ext cx="1905000" cy="584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DCCF31-5693-A348-9BB5-0E9BF5630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00" y="298450"/>
            <a:ext cx="1803400" cy="194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C4236-7BEF-0941-9714-5F4B81A098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635"/>
          <a:stretch/>
        </p:blipFill>
        <p:spPr>
          <a:xfrm>
            <a:off x="2844800" y="2286001"/>
            <a:ext cx="65024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28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5BE32-A5E1-45B4-BD01-9003A5E2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0806-BABF-4915-9689-3B9956D1C75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6D8AC4E-04DF-0F45-9515-8BBE2E76B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8300" y="6273800"/>
            <a:ext cx="1905000" cy="584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9F3063-E634-C040-B776-1BB0B3D2D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0" y="438150"/>
            <a:ext cx="1498600" cy="1790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3AAC05-518D-774C-B8E7-68A699F1155C}"/>
              </a:ext>
            </a:extLst>
          </p:cNvPr>
          <p:cNvSpPr txBox="1"/>
          <p:nvPr/>
        </p:nvSpPr>
        <p:spPr>
          <a:xfrm>
            <a:off x="321478" y="631434"/>
            <a:ext cx="5218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Aha moment … it is a perfect chance </a:t>
            </a:r>
            <a:br>
              <a:rPr lang="en-US" dirty="0">
                <a:latin typeface="Bookman Old Style" panose="02050604050505020204" pitchFamily="18" charset="0"/>
              </a:rPr>
            </a:br>
            <a:r>
              <a:rPr lang="en-US" dirty="0">
                <a:latin typeface="Bookman Old Style" panose="02050604050505020204" pitchFamily="18" charset="0"/>
              </a:rPr>
              <a:t>to work with SQL to ETL the master dataset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B5EE4-FBBD-8B4B-A3BC-494684B22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0025" y="2422134"/>
            <a:ext cx="6711950" cy="293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99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000000"/>
      </a:dk1>
      <a:lt1>
        <a:srgbClr val="FFFFFF"/>
      </a:lt1>
      <a:dk2>
        <a:srgbClr val="000073"/>
      </a:dk2>
      <a:lt2>
        <a:srgbClr val="FFE6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563C1"/>
      </a:hlink>
      <a:folHlink>
        <a:srgbClr val="954F72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676778_Dashboard, from 24Slides_SL_V1.pptx" id="{295C4539-006B-481B-BB49-AA6696014542}" vid="{08D33979-AB7E-4584-851D-4053B37BB9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EC375F-F377-4CDC-ADF0-CC8811D177D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61A1251-DA89-493A-8204-679220DD13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B0ABC2-BF39-4F70-A7AD-9DFBD1D272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246</Words>
  <Application>Microsoft Macintosh PowerPoint</Application>
  <PresentationFormat>Widescreen</PresentationFormat>
  <Paragraphs>66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Bookman Old Style</vt:lpstr>
      <vt:lpstr>Calibri</vt:lpstr>
      <vt:lpstr>Century Gothic</vt:lpstr>
      <vt:lpstr>Segoe UI Light</vt:lpstr>
      <vt:lpstr>Office Theme</vt:lpstr>
      <vt:lpstr>Slide 1</vt:lpstr>
      <vt:lpstr>dashboard</vt:lpstr>
      <vt:lpstr>Features Correlation Heatmap</vt:lpstr>
      <vt:lpstr>Correlogram of University data</vt:lpstr>
      <vt:lpstr>dashboard</vt:lpstr>
      <vt:lpstr>dashboard</vt:lpstr>
      <vt:lpstr>PowerPoint Presentation</vt:lpstr>
      <vt:lpstr>PowerPoint Presentation</vt:lpstr>
      <vt:lpstr>PowerPoint Presentation</vt:lpstr>
      <vt:lpstr>MySQL steps</vt:lpstr>
      <vt:lpstr>MySQL steps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Mohammed Anas Wardeh</dc:creator>
  <cp:lastModifiedBy/>
  <cp:revision>1</cp:revision>
  <dcterms:created xsi:type="dcterms:W3CDTF">2019-05-23T21:24:24Z</dcterms:created>
  <dcterms:modified xsi:type="dcterms:W3CDTF">2019-05-23T23:56:50Z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